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Average"/>
      <p:regular r:id="rId34"/>
    </p:embeddedFont>
    <p:embeddedFont>
      <p:font typeface="Oswal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swald-regular.fntdata"/><Relationship Id="rId12" Type="http://schemas.openxmlformats.org/officeDocument/2006/relationships/slide" Target="slides/slide7.xml"/><Relationship Id="rId34" Type="http://schemas.openxmlformats.org/officeDocument/2006/relationships/font" Target="fonts/Averag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swa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6c93de36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6c93de36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6c69a328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6c69a328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6c69a328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6c69a328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6c69a328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6c69a328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6c69a328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6c69a328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6bebad2a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6bebad2a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6c93de36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6c93de36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6c69a328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6c69a328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6c69a328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6c69a328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6c69a328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6c69a328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6c69a3281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6c69a3281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6c8221b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6c8221b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6c69a328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6c69a328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6c69a328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6c69a328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6c69a3281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6c69a3281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6c93de36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6c93de36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6c93de36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6c93de36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6c93de36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6c93de36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6c93de36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6c93de36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6bebad2a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6bebad2a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6c69a328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6c69a328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6c8221b8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6c8221b8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6c93de36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6c93de36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6c93de3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6c93de3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6bebad2a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6bebad2a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6c69a328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6c69a328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c69a328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c69a328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6c69a328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6c69a328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HcqpanDadyQ" TargetMode="External"/><Relationship Id="rId4" Type="http://schemas.openxmlformats.org/officeDocument/2006/relationships/hyperlink" Target="https://www.youtube.com/watch?v=HcqpanDadyQ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watch?v=2svOtXaD3gg&amp;t=192s" TargetMode="External"/><Relationship Id="rId4" Type="http://schemas.openxmlformats.org/officeDocument/2006/relationships/hyperlink" Target="https://www.thispersondoesnotexist.com/" TargetMode="External"/><Relationship Id="rId5" Type="http://schemas.openxmlformats.org/officeDocument/2006/relationships/hyperlink" Target="https://www.youtube.com/watch?v=kopoLzvh5jY" TargetMode="External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4294967295" type="ctrTitle"/>
          </p:nvPr>
        </p:nvSpPr>
        <p:spPr>
          <a:xfrm>
            <a:off x="671258" y="294875"/>
            <a:ext cx="7801500" cy="17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is AI, and how will it change society ?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513" y="872225"/>
            <a:ext cx="6730974" cy="40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776" y="798073"/>
            <a:ext cx="5710800" cy="320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twistlocks" id="142" name="Google Shape;14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0820" y="1705060"/>
            <a:ext cx="2362626" cy="222874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/>
          <p:nvPr/>
        </p:nvSpPr>
        <p:spPr>
          <a:xfrm>
            <a:off x="5644775" y="4189125"/>
            <a:ext cx="21522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Twistlock 1950s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6975" y="259025"/>
            <a:ext cx="10763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ldergebnis für containerschiff" id="149" name="Google Shape;1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"/>
            <a:ext cx="9144000" cy="5143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658950" y="380950"/>
            <a:ext cx="18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Discussion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1762050"/>
            <a:ext cx="8520600" cy="16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mbria"/>
              <a:buChar char="●"/>
            </a:pPr>
            <a:r>
              <a:rPr lang="d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Who is responsible for AI ?</a:t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How is artificial intelligence helping us today?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How would you like artificial intelligence to help you?</a:t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8225" y="380950"/>
            <a:ext cx="10763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528750" y="445025"/>
            <a:ext cx="20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AI Landscape</a:t>
            </a:r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6360450" y="785875"/>
            <a:ext cx="10416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Narrow AI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6360450" y="349375"/>
            <a:ext cx="18447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General AI (AGI)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917" y="1429925"/>
            <a:ext cx="7266174" cy="3561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5"/>
          <p:cNvCxnSpPr>
            <a:stCxn id="161" idx="3"/>
            <a:endCxn id="163" idx="1"/>
          </p:cNvCxnSpPr>
          <p:nvPr/>
        </p:nvCxnSpPr>
        <p:spPr>
          <a:xfrm flipH="1" rot="10800000">
            <a:off x="5615250" y="501275"/>
            <a:ext cx="745200" cy="230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6" name="Google Shape;166;p25"/>
          <p:cNvCxnSpPr>
            <a:stCxn id="162" idx="1"/>
            <a:endCxn id="161" idx="3"/>
          </p:cNvCxnSpPr>
          <p:nvPr/>
        </p:nvCxnSpPr>
        <p:spPr>
          <a:xfrm rot="10800000">
            <a:off x="5615250" y="731275"/>
            <a:ext cx="745200" cy="26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75" y="345613"/>
            <a:ext cx="10763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161" y="379800"/>
            <a:ext cx="6645675" cy="46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2407500" y="485125"/>
            <a:ext cx="432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is Machine Learning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11700" y="1825550"/>
            <a:ext cx="8520600" cy="12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Pattern recognition in data set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training on data for robust prediction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</a:t>
            </a:r>
            <a:r>
              <a:rPr lang="de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ttps://www.youtube.com/watch?v=HcqpanDadyQ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3750" y="286300"/>
            <a:ext cx="10763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3000" y="1901650"/>
            <a:ext cx="3067074" cy="30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2118138" y="249700"/>
            <a:ext cx="4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On Neural Nets and Deep Learning</a:t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13" y="888025"/>
            <a:ext cx="6029979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5225" y="302213"/>
            <a:ext cx="10763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2350" y="2441525"/>
            <a:ext cx="3091650" cy="2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On Neural Networks and Deep learning</a:t>
            </a:r>
            <a:endParaRPr/>
          </a:p>
        </p:txBody>
      </p:sp>
      <p:pic>
        <p:nvPicPr>
          <p:cNvPr descr="https://upload.wikimedia.org/wikipedia/commons/thumb/4/4f/ImageNet_error_rate_history_%28just_systems%29.svg/1024px-ImageNet_error_rate_history_%28just_systems%29.svg.png" id="194" name="Google Shape;19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2197" y="1411627"/>
            <a:ext cx="2499474" cy="29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/>
          <p:nvPr/>
        </p:nvSpPr>
        <p:spPr>
          <a:xfrm>
            <a:off x="6586022" y="4525450"/>
            <a:ext cx="16758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Alex Krizhevsky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75" y="1094175"/>
            <a:ext cx="4943424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5975" y="246200"/>
            <a:ext cx="10763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913950" y="162900"/>
            <a:ext cx="131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AI today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615" y="735600"/>
            <a:ext cx="6030772" cy="42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3100" y="162900"/>
            <a:ext cx="10763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2801700" y="369075"/>
            <a:ext cx="354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Progress of technology</a:t>
            </a:r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311700" y="1456325"/>
            <a:ext cx="8520600" cy="23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de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https://www.youtube.com/watch?v=2svOtXaD3gg&amp;t=192s</a:t>
            </a:r>
            <a:r>
              <a:rPr lang="de"/>
              <a:t> </a:t>
            </a:r>
            <a:r>
              <a:rPr lang="de">
                <a:solidFill>
                  <a:srgbClr val="FFFFFF"/>
                </a:solidFill>
              </a:rPr>
              <a:t>Deep fake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de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https://www.thispersondoesnotexist.com/</a:t>
            </a:r>
            <a:r>
              <a:rPr lang="de"/>
              <a:t>         </a:t>
            </a:r>
            <a:r>
              <a:rPr lang="de">
                <a:solidFill>
                  <a:srgbClr val="FFFFFF"/>
                </a:solidFill>
              </a:rPr>
              <a:t>Face generation via Deep Learning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de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https://www.youtube.com/watch?v=kopoLzvh5jY</a:t>
            </a:r>
            <a:r>
              <a:rPr lang="de"/>
              <a:t> </a:t>
            </a:r>
            <a:r>
              <a:rPr lang="de">
                <a:solidFill>
                  <a:srgbClr val="FFFFFF"/>
                </a:solidFill>
              </a:rPr>
              <a:t>Evolutionary training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de">
                <a:solidFill>
                  <a:srgbClr val="FFFFFF"/>
                </a:solidFill>
              </a:rPr>
              <a:t>Robotics at Boston Dynamics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5975" y="170250"/>
            <a:ext cx="10763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0" y="249825"/>
            <a:ext cx="4517250" cy="45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49825"/>
            <a:ext cx="4517250" cy="45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700200" y="314525"/>
            <a:ext cx="174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Discussion</a:t>
            </a:r>
            <a:endParaRPr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311700" y="1338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mbria"/>
              <a:buChar char="●"/>
            </a:pPr>
            <a:r>
              <a:rPr lang="d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Who benefits from AI ?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Have you read about an AI program not working as expected causing damage or even deaths?</a:t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mbria"/>
              <a:buChar char="●"/>
            </a:pPr>
            <a:r>
              <a:rPr lang="d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Who decides how to deploy AI ?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975" y="215113"/>
            <a:ext cx="10763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AI risks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2508750" y="434175"/>
            <a:ext cx="41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Centre of gravity -- policy ?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7775" y="1137100"/>
            <a:ext cx="5088851" cy="36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5600" y="334763"/>
            <a:ext cx="10763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0" y="249300"/>
            <a:ext cx="417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Politics is slowly catching up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75" y="140026"/>
            <a:ext cx="3752838" cy="48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488" y="1145200"/>
            <a:ext cx="4592325" cy="28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2362650" y="399988"/>
            <a:ext cx="44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AI uses -- what about the risks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63" y="1115750"/>
            <a:ext cx="6391275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975" y="300575"/>
            <a:ext cx="10763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3370800" y="204225"/>
            <a:ext cx="240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Debate is going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851" y="776925"/>
            <a:ext cx="5542300" cy="432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1350" y="204213"/>
            <a:ext cx="10763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564" y="282750"/>
            <a:ext cx="6138863" cy="43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3975" y="282750"/>
            <a:ext cx="10763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/>
        </p:nvSpPr>
        <p:spPr>
          <a:xfrm>
            <a:off x="3657600" y="346688"/>
            <a:ext cx="18288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Future of AI 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0950" y="215925"/>
            <a:ext cx="10763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163" y="856700"/>
            <a:ext cx="5715671" cy="404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Discussion</a:t>
            </a:r>
            <a:endParaRPr/>
          </a:p>
        </p:txBody>
      </p:sp>
      <p:sp>
        <p:nvSpPr>
          <p:cNvPr id="270" name="Google Shape;270;p40"/>
          <p:cNvSpPr txBox="1"/>
          <p:nvPr>
            <p:ph idx="1" type="body"/>
          </p:nvPr>
        </p:nvSpPr>
        <p:spPr>
          <a:xfrm>
            <a:off x="311700" y="1117150"/>
            <a:ext cx="8520600" cy="26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d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might our lives change if AGI were created and freely available tomorrow?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mbria"/>
              <a:buChar char="●"/>
            </a:pPr>
            <a:r>
              <a:rPr lang="d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 we protect Access to Ai from bad actors ?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mbria"/>
              <a:buChar char="●"/>
            </a:pPr>
            <a:r>
              <a:rPr lang="d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Is bias fair ? </a:t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71" name="Google Shape;2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975" y="345613"/>
            <a:ext cx="10763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050" y="2724550"/>
            <a:ext cx="3610250" cy="232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3222825" y="1877275"/>
            <a:ext cx="8790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verage"/>
                <a:ea typeface="Average"/>
                <a:cs typeface="Average"/>
                <a:sym typeface="Average"/>
              </a:rPr>
              <a:t>left real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32075"/>
            <a:ext cx="8991600" cy="42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Scope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478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Introduction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History of AI and idea of technological progress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AI Landscape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AI today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Risks of AI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975" y="246200"/>
            <a:ext cx="10763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50" y="2077125"/>
            <a:ext cx="8220075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50" y="609100"/>
            <a:ext cx="75057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5700" y="313400"/>
            <a:ext cx="10763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733800" y="294325"/>
            <a:ext cx="167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is AI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3375" y="194913"/>
            <a:ext cx="10763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17725"/>
            <a:ext cx="6650375" cy="2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8525" y="2495200"/>
            <a:ext cx="3475475" cy="26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673050" y="445025"/>
            <a:ext cx="17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AI time line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19"/>
          <p:cNvCxnSpPr/>
          <p:nvPr/>
        </p:nvCxnSpPr>
        <p:spPr>
          <a:xfrm flipH="1" rot="10800000">
            <a:off x="502300" y="2621975"/>
            <a:ext cx="7926300" cy="2010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1" name="Google Shape;101;p19"/>
          <p:cNvCxnSpPr/>
          <p:nvPr/>
        </p:nvCxnSpPr>
        <p:spPr>
          <a:xfrm>
            <a:off x="743400" y="2652125"/>
            <a:ext cx="0" cy="441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9"/>
          <p:cNvCxnSpPr/>
          <p:nvPr/>
        </p:nvCxnSpPr>
        <p:spPr>
          <a:xfrm rot="10800000">
            <a:off x="2291450" y="2200025"/>
            <a:ext cx="0" cy="45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9"/>
          <p:cNvCxnSpPr/>
          <p:nvPr/>
        </p:nvCxnSpPr>
        <p:spPr>
          <a:xfrm rot="10800000">
            <a:off x="1177100" y="2200025"/>
            <a:ext cx="0" cy="45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9"/>
          <p:cNvCxnSpPr/>
          <p:nvPr/>
        </p:nvCxnSpPr>
        <p:spPr>
          <a:xfrm rot="10800000">
            <a:off x="3512950" y="2200025"/>
            <a:ext cx="0" cy="45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9"/>
          <p:cNvCxnSpPr/>
          <p:nvPr/>
        </p:nvCxnSpPr>
        <p:spPr>
          <a:xfrm rot="10800000">
            <a:off x="4998925" y="2200025"/>
            <a:ext cx="0" cy="45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9"/>
          <p:cNvCxnSpPr/>
          <p:nvPr/>
        </p:nvCxnSpPr>
        <p:spPr>
          <a:xfrm rot="10800000">
            <a:off x="6659325" y="2200025"/>
            <a:ext cx="0" cy="45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>
            <a:off x="1667625" y="2652125"/>
            <a:ext cx="0" cy="441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9"/>
          <p:cNvCxnSpPr/>
          <p:nvPr/>
        </p:nvCxnSpPr>
        <p:spPr>
          <a:xfrm>
            <a:off x="2836375" y="2621975"/>
            <a:ext cx="0" cy="441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9"/>
          <p:cNvCxnSpPr/>
          <p:nvPr/>
        </p:nvCxnSpPr>
        <p:spPr>
          <a:xfrm>
            <a:off x="4331000" y="2621975"/>
            <a:ext cx="0" cy="441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9"/>
          <p:cNvCxnSpPr/>
          <p:nvPr/>
        </p:nvCxnSpPr>
        <p:spPr>
          <a:xfrm>
            <a:off x="7492975" y="2652125"/>
            <a:ext cx="0" cy="441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9"/>
          <p:cNvCxnSpPr/>
          <p:nvPr/>
        </p:nvCxnSpPr>
        <p:spPr>
          <a:xfrm>
            <a:off x="6028325" y="2621975"/>
            <a:ext cx="0" cy="441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9"/>
          <p:cNvSpPr txBox="1"/>
          <p:nvPr/>
        </p:nvSpPr>
        <p:spPr>
          <a:xfrm>
            <a:off x="114300" y="3063875"/>
            <a:ext cx="12582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Darthmouth, 1956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965800" y="1473975"/>
            <a:ext cx="10467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ELIZA, 1966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1348775" y="3205250"/>
            <a:ext cx="8154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XCON, 1980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2012500" y="1383375"/>
            <a:ext cx="9261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Statistics, 1988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2586850" y="3215325"/>
            <a:ext cx="9261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Internet, 1991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3009600" y="1312725"/>
            <a:ext cx="1167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Deep Blue beats Kasparov, 1997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3915500" y="3251175"/>
            <a:ext cx="996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WATSON wins Jeopardy!,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2011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4595775" y="1593800"/>
            <a:ext cx="926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Cats DL,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2012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5526000" y="3059925"/>
            <a:ext cx="9966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ImageNet, 2015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6301300" y="1383375"/>
            <a:ext cx="10467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AlphaGo via NN, 2016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7146550" y="3150525"/>
            <a:ext cx="1258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Self-driving cars, 2018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4725" y="246200"/>
            <a:ext cx="10763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050" y="251975"/>
            <a:ext cx="8549900" cy="46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2085750" y="345613"/>
            <a:ext cx="497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AI + Big data = Conquer the world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6734000" y="3114225"/>
            <a:ext cx="2297400" cy="17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number of transistors and resistors on a chip doubles every 24 months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625" y="1115575"/>
            <a:ext cx="5333802" cy="38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975" y="246200"/>
            <a:ext cx="10763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